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notesMasterIdLst>
    <p:notesMasterId r:id="rId14"/>
  </p:notesMasterIdLst>
  <p:sldIdLst>
    <p:sldId id="256" r:id="rId2"/>
    <p:sldId id="260" r:id="rId3"/>
    <p:sldId id="267" r:id="rId4"/>
    <p:sldId id="263" r:id="rId5"/>
    <p:sldId id="257" r:id="rId6"/>
    <p:sldId id="258" r:id="rId7"/>
    <p:sldId id="261" r:id="rId8"/>
    <p:sldId id="259" r:id="rId9"/>
    <p:sldId id="264" r:id="rId10"/>
    <p:sldId id="265" r:id="rId11"/>
    <p:sldId id="268" r:id="rId12"/>
    <p:sldId id="266" r:id="rId13"/>
  </p:sldIdLst>
  <p:sldSz cx="9144000" cy="6858000" type="screen4x3"/>
  <p:notesSz cx="6858000" cy="9144000"/>
  <p:defaultTextStyle>
    <a:defPPr>
      <a:defRPr lang="pl-PL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0"/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88" autoAdjust="0"/>
    <p:restoredTop sz="94624" autoAdjust="0"/>
  </p:normalViewPr>
  <p:slideViewPr>
    <p:cSldViewPr>
      <p:cViewPr varScale="1">
        <p:scale>
          <a:sx n="81" d="100"/>
          <a:sy n="81" d="100"/>
        </p:scale>
        <p:origin x="-105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 dirty="0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4F1587-F5D8-44C4-A246-209200D0079B}" type="datetimeFigureOut">
              <a:rPr lang="pl-PL" smtClean="0"/>
              <a:pPr/>
              <a:t>2012-01-23</a:t>
            </a:fld>
            <a:endParaRPr lang="pl-PL" dirty="0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 dirty="0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 dirty="0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CCBA68-5BB0-4703-8757-B3A2A07D7FF4}" type="slidenum">
              <a:rPr lang="pl-PL" smtClean="0"/>
              <a:pPr/>
              <a:t>‹#›</a:t>
            </a:fld>
            <a:endParaRPr lang="pl-PL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 dirty="0" smtClean="0"/>
          </a:p>
          <a:p>
            <a:endParaRPr lang="pl-PL" dirty="0" smtClean="0"/>
          </a:p>
          <a:p>
            <a:endParaRPr lang="pl-PL" dirty="0" smtClean="0"/>
          </a:p>
          <a:p>
            <a:endParaRPr lang="pl-PL" dirty="0" smtClean="0"/>
          </a:p>
          <a:p>
            <a:endParaRPr lang="pl-PL" dirty="0" smtClean="0"/>
          </a:p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CCBA68-5BB0-4703-8757-B3A2A07D7FF4}" type="slidenum">
              <a:rPr lang="pl-PL" smtClean="0"/>
              <a:pPr/>
              <a:t>11</a:t>
            </a:fld>
            <a:endParaRPr lang="pl-PL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rójkąt równoramienny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ytuł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9" name="Podtytuł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pl-PL" smtClean="0"/>
              <a:t>Kliknij, aby edytować styl wzorca podtytułu</a:t>
            </a:r>
            <a:endParaRPr kumimoji="0" lang="en-US"/>
          </a:p>
        </p:txBody>
      </p:sp>
      <p:sp>
        <p:nvSpPr>
          <p:cNvPr id="28" name="Symbol zastępczy daty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endParaRPr lang="pl-PL" dirty="0"/>
          </a:p>
        </p:txBody>
      </p:sp>
      <p:sp>
        <p:nvSpPr>
          <p:cNvPr id="17" name="Symbol zastępczy stopki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pl-PL" dirty="0"/>
          </a:p>
        </p:txBody>
      </p:sp>
      <p:sp>
        <p:nvSpPr>
          <p:cNvPr id="29" name="Symbol zastępczy numeru slajdu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E63E96EB-41FD-4773-B63A-FACAAAA7E2CF}" type="slidenum">
              <a:rPr lang="pl-PL" smtClean="0"/>
              <a:pPr/>
              <a:t>‹#›</a:t>
            </a:fld>
            <a:endParaRPr lang="pl-PL" dirty="0"/>
          </a:p>
        </p:txBody>
      </p:sp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1A749-DBD0-4DDF-AC77-A150C2E29867}" type="slidenum">
              <a:rPr lang="pl-PL" smtClean="0"/>
              <a:pPr/>
              <a:t>‹#›</a:t>
            </a:fld>
            <a:endParaRPr lang="pl-PL" dirty="0"/>
          </a:p>
        </p:txBody>
      </p:sp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3A578-25C5-4749-B5BD-98E7792862D2}" type="slidenum">
              <a:rPr lang="pl-PL" smtClean="0"/>
              <a:pPr/>
              <a:t>‹#›</a:t>
            </a:fld>
            <a:endParaRPr lang="pl-PL" dirty="0"/>
          </a:p>
        </p:txBody>
      </p:sp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endParaRPr lang="pl-PL" dirty="0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pl-PL" dirty="0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4B570-D2D2-41AF-A406-93772131E04C}" type="slidenum">
              <a:rPr lang="pl-PL" smtClean="0"/>
              <a:pPr/>
              <a:t>‹#›</a:t>
            </a:fld>
            <a:endParaRPr lang="pl-PL" dirty="0"/>
          </a:p>
        </p:txBody>
      </p:sp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Nagłówek sekcji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rójkąt prostokątny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Trójkąt równoramienny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endParaRPr lang="pl-PL" dirty="0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pl-PL" dirty="0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4330D38F-3497-4D65-AA88-07469FB7AF84}" type="slidenum">
              <a:rPr lang="pl-PL" smtClean="0"/>
              <a:pPr/>
              <a:t>‹#›</a:t>
            </a:fld>
            <a:endParaRPr lang="pl-PL" dirty="0"/>
          </a:p>
        </p:txBody>
      </p:sp>
      <p:cxnSp>
        <p:nvCxnSpPr>
          <p:cNvPr id="11" name="Łącznik prosty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Łącznik prosty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strips dir="ld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endParaRPr lang="pl-PL" dirty="0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pl-PL" dirty="0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3FB751A9-C80A-41B1-AA07-A5B3BACCC1AD}" type="slidenum">
              <a:rPr lang="pl-PL" smtClean="0"/>
              <a:pPr/>
              <a:t>‹#›</a:t>
            </a:fld>
            <a:endParaRPr lang="pl-PL" dirty="0"/>
          </a:p>
        </p:txBody>
      </p:sp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ównani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5" name="Symbol zastępczy zawartości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endParaRPr lang="pl-PL" dirty="0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pl-PL" dirty="0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14634D9D-9090-407C-88AA-2CCD3667D7F6}" type="slidenum">
              <a:rPr lang="pl-PL" smtClean="0"/>
              <a:pPr/>
              <a:t>‹#›</a:t>
            </a:fld>
            <a:endParaRPr lang="pl-PL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strips dir="ld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43C18-58CF-4B5D-822C-1C2D79CB9D56}" type="slidenum">
              <a:rPr lang="pl-PL" smtClean="0"/>
              <a:pPr/>
              <a:t>‹#›</a:t>
            </a:fld>
            <a:endParaRPr lang="pl-PL" dirty="0"/>
          </a:p>
        </p:txBody>
      </p:sp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endParaRPr lang="pl-PL" dirty="0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B9A5E80C-20D4-4940-BCAA-ED21D7D0E7FE}" type="slidenum">
              <a:rPr lang="pl-PL" smtClean="0"/>
              <a:pPr/>
              <a:t>‹#›</a:t>
            </a:fld>
            <a:endParaRPr lang="pl-PL" dirty="0"/>
          </a:p>
        </p:txBody>
      </p:sp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Zawartość z podpisem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endParaRPr lang="pl-PL" dirty="0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pl-PL" dirty="0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A29D1CD3-4DCC-4252-AA6C-82DC5634718B}" type="slidenum">
              <a:rPr lang="pl-PL" smtClean="0"/>
              <a:pPr/>
              <a:t>‹#›</a:t>
            </a:fld>
            <a:endParaRPr lang="pl-PL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strips dir="ld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az z podpisem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pl-PL" smtClean="0"/>
              <a:t>Kliknij ikonę, aby dodać obraz</a:t>
            </a:r>
            <a:endParaRPr kumimoji="0" lang="en-US" dirty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endParaRPr lang="pl-PL" dirty="0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pl-PL" dirty="0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92C8148A-F5C8-4725-8C33-4CC3505C2C44}" type="slidenum">
              <a:rPr lang="pl-PL" smtClean="0"/>
              <a:pPr/>
              <a:t>‹#›</a:t>
            </a:fld>
            <a:endParaRPr lang="pl-PL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strips dir="ld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rójkąt prostokątny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Łącznik prosty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Łącznik prosty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Symbol zastępczy tytułu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13" name="Symbol zastępczy tekstu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  <a:p>
            <a:pPr lvl="1" eaLnBrk="1" latinLnBrk="0" hangingPunct="1"/>
            <a:r>
              <a:rPr kumimoji="0" lang="pl-PL" smtClean="0"/>
              <a:t>Drugi poziom</a:t>
            </a:r>
          </a:p>
          <a:p>
            <a:pPr lvl="2" eaLnBrk="1" latinLnBrk="0" hangingPunct="1"/>
            <a:r>
              <a:rPr kumimoji="0" lang="pl-PL" smtClean="0"/>
              <a:t>Trzeci poziom</a:t>
            </a:r>
          </a:p>
          <a:p>
            <a:pPr lvl="3" eaLnBrk="1" latinLnBrk="0" hangingPunct="1"/>
            <a:r>
              <a:rPr kumimoji="0" lang="pl-PL" smtClean="0"/>
              <a:t>Czwarty poziom</a:t>
            </a:r>
          </a:p>
          <a:p>
            <a:pPr lvl="4" eaLnBrk="1" latinLnBrk="0" hangingPunct="1"/>
            <a:r>
              <a:rPr kumimoji="0" lang="pl-PL" smtClean="0"/>
              <a:t>Piąty poziom</a:t>
            </a:r>
            <a:endParaRPr kumimoji="0" lang="en-US"/>
          </a:p>
        </p:txBody>
      </p:sp>
      <p:sp>
        <p:nvSpPr>
          <p:cNvPr id="14" name="Symbol zastępczy daty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endParaRPr lang="pl-PL" dirty="0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pl-PL" dirty="0"/>
          </a:p>
        </p:txBody>
      </p:sp>
      <p:sp>
        <p:nvSpPr>
          <p:cNvPr id="23" name="Symbol zastępczy numeru slajdu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F9A557E3-5AD8-4BCD-A3DC-371B377C4E62}" type="slidenum">
              <a:rPr lang="pl-PL" smtClean="0"/>
              <a:pPr/>
              <a:t>‹#›</a:t>
            </a:fld>
            <a:endParaRPr lang="pl-PL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ransition spd="slow">
    <p:strips dir="ld"/>
  </p:transition>
  <p:timing>
    <p:tnLst>
      <p:par>
        <p:cTn id="1" dur="indefinite" restart="never" nodeType="tmRoot"/>
      </p:par>
    </p:tnLst>
  </p:timing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395288" y="1412874"/>
            <a:ext cx="8462992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dirty="0" smtClean="0"/>
              <a:t> </a:t>
            </a:r>
          </a:p>
          <a:p>
            <a:pPr algn="ctr">
              <a:spcBef>
                <a:spcPct val="50000"/>
              </a:spcBef>
            </a:pPr>
            <a:endParaRPr lang="pl-PL" sz="3200" dirty="0"/>
          </a:p>
          <a:p>
            <a:pPr algn="ctr">
              <a:spcBef>
                <a:spcPct val="50000"/>
              </a:spcBef>
            </a:pPr>
            <a:r>
              <a:rPr lang="pl-PL" sz="3200" dirty="0" smtClean="0"/>
              <a:t>                                     </a:t>
            </a:r>
          </a:p>
          <a:p>
            <a:pPr algn="ctr">
              <a:spcBef>
                <a:spcPct val="50000"/>
              </a:spcBef>
            </a:pPr>
            <a:r>
              <a:rPr lang="pl-PL" sz="3200" dirty="0"/>
              <a:t> </a:t>
            </a:r>
            <a:r>
              <a:rPr lang="pl-PL" sz="3200" dirty="0" smtClean="0"/>
              <a:t>                              </a:t>
            </a:r>
          </a:p>
          <a:p>
            <a:pPr algn="ctr">
              <a:spcBef>
                <a:spcPct val="50000"/>
              </a:spcBef>
            </a:pPr>
            <a:r>
              <a:rPr lang="pl-PL" sz="3200" dirty="0"/>
              <a:t> </a:t>
            </a:r>
            <a:r>
              <a:rPr lang="pl-PL" sz="3200" dirty="0" smtClean="0"/>
              <a:t>                                    </a:t>
            </a:r>
            <a:endParaRPr lang="pl-PL" sz="3200" dirty="0"/>
          </a:p>
        </p:txBody>
      </p:sp>
      <p:sp>
        <p:nvSpPr>
          <p:cNvPr id="7" name="Tytuł 6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sz="6000" dirty="0" smtClean="0"/>
              <a:t>QUESTION  TAGS</a:t>
            </a:r>
            <a:endParaRPr lang="pl-PL" sz="6000" dirty="0"/>
          </a:p>
        </p:txBody>
      </p:sp>
      <p:sp>
        <p:nvSpPr>
          <p:cNvPr id="8" name="Podtytuł 7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endParaRPr lang="pl-PL" sz="4800" dirty="0" smtClean="0"/>
          </a:p>
          <a:p>
            <a:pPr algn="ctr"/>
            <a:r>
              <a:rPr lang="pl-PL" sz="4800" dirty="0" smtClean="0"/>
              <a:t>Presentation</a:t>
            </a:r>
          </a:p>
          <a:p>
            <a:pPr algn="ctr"/>
            <a:endParaRPr lang="pl-PL" sz="4800" dirty="0" smtClean="0"/>
          </a:p>
          <a:p>
            <a:pPr algn="ctr"/>
            <a:endParaRPr lang="pl-PL" sz="4800" dirty="0" smtClean="0"/>
          </a:p>
          <a:p>
            <a:pPr algn="ctr"/>
            <a:endParaRPr lang="en-US" sz="4800" dirty="0"/>
          </a:p>
        </p:txBody>
      </p:sp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ytuł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 smtClean="0"/>
              <a:t>PRACTICE</a:t>
            </a:r>
            <a:endParaRPr lang="pl-PL" dirty="0"/>
          </a:p>
        </p:txBody>
      </p:sp>
      <p:sp>
        <p:nvSpPr>
          <p:cNvPr id="8" name="Symbol zastępczy zawartości 7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n-US" u="sng" dirty="0" smtClean="0"/>
              <a:t>Complete the question tags:</a:t>
            </a:r>
            <a:endParaRPr lang="pl-PL" u="sng" dirty="0" smtClean="0"/>
          </a:p>
          <a:p>
            <a:pPr>
              <a:buNone/>
            </a:pPr>
            <a:endParaRPr lang="en-US" u="sng" dirty="0" smtClean="0"/>
          </a:p>
          <a:p>
            <a:pPr marL="578358" indent="-514350">
              <a:buFont typeface="+mj-lt"/>
              <a:buAutoNum type="arabicPeriod"/>
            </a:pPr>
            <a:r>
              <a:rPr lang="en-US" dirty="0" smtClean="0"/>
              <a:t>They’re policemen, ……………..?</a:t>
            </a:r>
          </a:p>
          <a:p>
            <a:pPr marL="578358" indent="-514350">
              <a:buFont typeface="+mj-lt"/>
              <a:buAutoNum type="arabicPeriod"/>
            </a:pPr>
            <a:r>
              <a:rPr lang="en-US" dirty="0" smtClean="0"/>
              <a:t>She didn’t arrive yesterday, ……………. ?</a:t>
            </a:r>
          </a:p>
          <a:p>
            <a:pPr marL="578358" indent="-514350">
              <a:buFont typeface="+mj-lt"/>
              <a:buAutoNum type="arabicPeriod"/>
            </a:pPr>
            <a:r>
              <a:rPr lang="en-US" dirty="0" smtClean="0"/>
              <a:t>It’s cold, …………….. ?</a:t>
            </a:r>
          </a:p>
          <a:p>
            <a:pPr marL="578358" indent="-514350">
              <a:buFont typeface="+mj-lt"/>
              <a:buAutoNum type="arabicPeriod"/>
            </a:pPr>
            <a:r>
              <a:rPr lang="en-US" dirty="0" smtClean="0"/>
              <a:t>He’s got home, ………………?</a:t>
            </a:r>
          </a:p>
          <a:p>
            <a:pPr marL="578358" indent="-514350">
              <a:buFont typeface="+mj-lt"/>
              <a:buAutoNum type="arabicPeriod"/>
            </a:pPr>
            <a:r>
              <a:rPr lang="en-US" dirty="0" smtClean="0"/>
              <a:t>You’re always forgetting your keys, ……....…?</a:t>
            </a:r>
          </a:p>
          <a:p>
            <a:pPr marL="578358" indent="-514350">
              <a:buFont typeface="+mj-lt"/>
              <a:buAutoNum type="arabicPeriod"/>
            </a:pPr>
            <a:r>
              <a:rPr lang="en-US" dirty="0" smtClean="0"/>
              <a:t>He’s simply a genius, …………….?</a:t>
            </a:r>
          </a:p>
          <a:p>
            <a:pPr marL="578358" indent="-514350">
              <a:buFont typeface="+mj-lt"/>
              <a:buAutoNum type="arabicPeriod"/>
            </a:pPr>
            <a:r>
              <a:rPr lang="en-US" dirty="0" smtClean="0"/>
              <a:t>You feel much better now, ………………?</a:t>
            </a:r>
          </a:p>
          <a:p>
            <a:pPr marL="578358" indent="-514350">
              <a:buFont typeface="+mj-lt"/>
              <a:buAutoNum type="arabicPeriod"/>
            </a:pPr>
            <a:r>
              <a:rPr lang="en-US" dirty="0" smtClean="0"/>
              <a:t>I was talking to Natalie, ………………?</a:t>
            </a:r>
          </a:p>
          <a:p>
            <a:pPr marL="578358" indent="-514350">
              <a:buFont typeface="+mj-lt"/>
              <a:buAutoNum type="arabicPeriod"/>
            </a:pPr>
            <a:r>
              <a:rPr lang="en-US" dirty="0" smtClean="0"/>
              <a:t>We won’t have another chance, ……………?</a:t>
            </a:r>
          </a:p>
          <a:p>
            <a:pPr marL="578358" indent="-514350">
              <a:buFont typeface="+mj-lt"/>
              <a:buAutoNum type="arabicPeriod"/>
            </a:pPr>
            <a:r>
              <a:rPr lang="en-US" dirty="0" smtClean="0"/>
              <a:t>I’m  staying too, ……………..?</a:t>
            </a:r>
          </a:p>
          <a:p>
            <a:pPr marL="578358" indent="-514350">
              <a:buFont typeface="+mj-lt"/>
              <a:buAutoNum type="arabicPeriod"/>
            </a:pPr>
            <a:r>
              <a:rPr lang="en-US" dirty="0" smtClean="0"/>
              <a:t>He can speak English very well, ……………..?</a:t>
            </a:r>
          </a:p>
          <a:p>
            <a:pPr marL="578358" indent="-514350">
              <a:buFont typeface="+mj-lt"/>
              <a:buAutoNum type="arabicPeriod"/>
            </a:pPr>
            <a:r>
              <a:rPr lang="en-US" dirty="0" smtClean="0"/>
              <a:t>Let’s do it together, ……………….?</a:t>
            </a:r>
          </a:p>
          <a:p>
            <a:pPr marL="578358" indent="-514350">
              <a:buFont typeface="+mj-lt"/>
              <a:buAutoNum type="arabicPeriod"/>
            </a:pPr>
            <a:endParaRPr lang="en-US" dirty="0"/>
          </a:p>
        </p:txBody>
      </p:sp>
    </p:spTree>
  </p:cSld>
  <p:clrMapOvr>
    <a:masterClrMapping/>
  </p:clrMapOvr>
  <p:transition spd="slow">
    <p:strips dir="ld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ole tekstowe 6"/>
          <p:cNvSpPr txBox="1"/>
          <p:nvPr/>
        </p:nvSpPr>
        <p:spPr>
          <a:xfrm>
            <a:off x="1071538" y="928670"/>
            <a:ext cx="72866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l-PL" dirty="0"/>
          </a:p>
        </p:txBody>
      </p:sp>
      <p:sp>
        <p:nvSpPr>
          <p:cNvPr id="8" name="Tytuł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pl-PL" dirty="0" smtClean="0"/>
              <a:t/>
            </a:r>
            <a:br>
              <a:rPr lang="pl-PL" dirty="0" smtClean="0"/>
            </a:br>
            <a:r>
              <a:rPr lang="pl-PL" dirty="0" smtClean="0"/>
              <a:t>PRACTICE</a:t>
            </a:r>
            <a:br>
              <a:rPr lang="pl-PL" dirty="0" smtClean="0"/>
            </a:br>
            <a:endParaRPr lang="pl-PL" dirty="0"/>
          </a:p>
        </p:txBody>
      </p:sp>
      <p:sp>
        <p:nvSpPr>
          <p:cNvPr id="9" name="Symbol zastępczy zawartości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u="sng" dirty="0" smtClean="0"/>
              <a:t>Fill in the gaps in the dialogues:</a:t>
            </a:r>
            <a:endParaRPr lang="pl-PL" u="sng" dirty="0" smtClean="0"/>
          </a:p>
          <a:p>
            <a:pPr>
              <a:buNone/>
            </a:pPr>
            <a:endParaRPr lang="en-US" u="sng" dirty="0" smtClean="0"/>
          </a:p>
          <a:p>
            <a:pPr>
              <a:buFontTx/>
              <a:buChar char="-"/>
            </a:pPr>
            <a:r>
              <a:rPr lang="en-US" dirty="0" smtClean="0"/>
              <a:t>Karen plays the piano,  …………….?</a:t>
            </a:r>
          </a:p>
          <a:p>
            <a:pPr>
              <a:buFontTx/>
              <a:buChar char="-"/>
            </a:pPr>
            <a:r>
              <a:rPr lang="en-US" dirty="0" smtClean="0"/>
              <a:t>Well, yes, but not very well.</a:t>
            </a:r>
          </a:p>
          <a:p>
            <a:pPr>
              <a:buFontTx/>
              <a:buChar char="-"/>
            </a:pPr>
            <a:endParaRPr lang="en-US" dirty="0" smtClean="0"/>
          </a:p>
          <a:p>
            <a:pPr>
              <a:buFontTx/>
              <a:buChar char="-"/>
            </a:pPr>
            <a:r>
              <a:rPr lang="en-US" dirty="0" smtClean="0"/>
              <a:t>You didn’t lock the door,  ……………?</a:t>
            </a:r>
          </a:p>
          <a:p>
            <a:pPr>
              <a:buFontTx/>
              <a:buChar char="-"/>
            </a:pPr>
            <a:r>
              <a:rPr lang="en-US" dirty="0" smtClean="0"/>
              <a:t>No, I forgot.</a:t>
            </a:r>
            <a:endParaRPr lang="en-US" dirty="0"/>
          </a:p>
        </p:txBody>
      </p:sp>
    </p:spTree>
  </p:cSld>
  <p:clrMapOvr>
    <a:masterClrMapping/>
  </p:clrMapOvr>
  <p:transition spd="slow">
    <p:strips dir="ld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Bibliography</a:t>
            </a:r>
            <a:endParaRPr lang="en-US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78358" indent="-514350">
              <a:buFont typeface="+mj-lt"/>
              <a:buAutoNum type="arabicPeriod"/>
            </a:pPr>
            <a:r>
              <a:rPr lang="en-US" dirty="0" err="1" smtClean="0"/>
              <a:t>A.J.Thomson</a:t>
            </a:r>
            <a:r>
              <a:rPr lang="en-US" dirty="0" smtClean="0"/>
              <a:t>, </a:t>
            </a:r>
            <a:r>
              <a:rPr lang="en-US" dirty="0" err="1" smtClean="0"/>
              <a:t>A.V.Martinet</a:t>
            </a:r>
            <a:r>
              <a:rPr lang="en-US" dirty="0" smtClean="0"/>
              <a:t>, </a:t>
            </a:r>
            <a:r>
              <a:rPr lang="en-US" i="1" dirty="0" smtClean="0"/>
              <a:t>A Practical English Grammar</a:t>
            </a:r>
            <a:r>
              <a:rPr lang="en-US" dirty="0" smtClean="0"/>
              <a:t>, Oxford,1994</a:t>
            </a:r>
          </a:p>
          <a:p>
            <a:pPr marL="578358" indent="-514350">
              <a:buFont typeface="+mj-lt"/>
              <a:buAutoNum type="arabicPeriod"/>
            </a:pPr>
            <a:r>
              <a:rPr lang="en-US" dirty="0" err="1" smtClean="0"/>
              <a:t>R.Murphy</a:t>
            </a:r>
            <a:r>
              <a:rPr lang="en-US" dirty="0" smtClean="0"/>
              <a:t>, </a:t>
            </a:r>
            <a:r>
              <a:rPr lang="en-US" i="1" dirty="0" smtClean="0"/>
              <a:t>English Grammar in Use</a:t>
            </a:r>
            <a:r>
              <a:rPr lang="en-US" dirty="0" smtClean="0"/>
              <a:t>, Cambridge,1994</a:t>
            </a:r>
          </a:p>
          <a:p>
            <a:pPr marL="578358" indent="-514350">
              <a:buFont typeface="+mj-lt"/>
              <a:buAutoNum type="arabicPeriod"/>
            </a:pPr>
            <a:r>
              <a:rPr lang="en-US" dirty="0" err="1" smtClean="0"/>
              <a:t>E.Walker</a:t>
            </a:r>
            <a:r>
              <a:rPr lang="en-US" dirty="0" smtClean="0"/>
              <a:t>, </a:t>
            </a:r>
            <a:r>
              <a:rPr lang="en-US" dirty="0" err="1" smtClean="0"/>
              <a:t>S.Elsworth</a:t>
            </a:r>
            <a:r>
              <a:rPr lang="en-US" dirty="0" smtClean="0"/>
              <a:t>, </a:t>
            </a:r>
            <a:r>
              <a:rPr lang="en-US" i="1" dirty="0" smtClean="0"/>
              <a:t>Grammar Practice,Longman,</a:t>
            </a:r>
            <a:r>
              <a:rPr lang="en-US" dirty="0" smtClean="0"/>
              <a:t>2000</a:t>
            </a:r>
            <a:endParaRPr lang="en-US" dirty="0"/>
          </a:p>
        </p:txBody>
      </p:sp>
    </p:spTree>
  </p:cSld>
  <p:clrMapOvr>
    <a:masterClrMapping/>
  </p:clrMapOvr>
  <p:transition spd="slow">
    <p:strips dir="l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/>
          <p:cNvSpPr>
            <a:spLocks noGrp="1"/>
          </p:cNvSpPr>
          <p:nvPr>
            <p:ph type="title"/>
          </p:nvPr>
        </p:nvSpPr>
        <p:spPr>
          <a:xfrm>
            <a:off x="214282" y="357166"/>
            <a:ext cx="7239000" cy="1362075"/>
          </a:xfrm>
        </p:spPr>
        <p:txBody>
          <a:bodyPr/>
          <a:lstStyle/>
          <a:p>
            <a:pPr algn="ctr"/>
            <a:r>
              <a:rPr lang="en-US" dirty="0" smtClean="0"/>
              <a:t>Question tags</a:t>
            </a:r>
            <a:endParaRPr lang="en-US" dirty="0"/>
          </a:p>
        </p:txBody>
      </p:sp>
      <p:sp>
        <p:nvSpPr>
          <p:cNvPr id="6" name="Symbol zastępczy tekstu 5"/>
          <p:cNvSpPr>
            <a:spLocks noGrp="1"/>
          </p:cNvSpPr>
          <p:nvPr>
            <p:ph type="body" idx="1"/>
          </p:nvPr>
        </p:nvSpPr>
        <p:spPr>
          <a:xfrm>
            <a:off x="1500166" y="1571612"/>
            <a:ext cx="6072230" cy="3429024"/>
          </a:xfrm>
        </p:spPr>
        <p:txBody>
          <a:bodyPr>
            <a:normAutofit/>
          </a:bodyPr>
          <a:lstStyle/>
          <a:p>
            <a:pPr algn="ctr">
              <a:buFontTx/>
              <a:buChar char="-"/>
            </a:pPr>
            <a:r>
              <a:rPr lang="en-US" dirty="0" smtClean="0"/>
              <a:t>are short additions to sentences, asking for:</a:t>
            </a:r>
          </a:p>
          <a:p>
            <a:pPr algn="ctr"/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                  </a:t>
            </a:r>
          </a:p>
          <a:p>
            <a:endParaRPr lang="en-US" dirty="0" smtClean="0"/>
          </a:p>
          <a:p>
            <a:r>
              <a:rPr lang="en-US" dirty="0" smtClean="0"/>
              <a:t> </a:t>
            </a:r>
          </a:p>
          <a:p>
            <a:pPr algn="ctr"/>
            <a:r>
              <a:rPr lang="en-US" dirty="0" smtClean="0"/>
              <a:t> agreement  or confirmation</a:t>
            </a:r>
          </a:p>
          <a:p>
            <a:pPr algn="ctr"/>
            <a:endParaRPr lang="en-US" dirty="0" smtClean="0"/>
          </a:p>
          <a:p>
            <a:pPr algn="ctr">
              <a:buFont typeface="Wingdings" pitchFamily="2" charset="2"/>
              <a:buChar char="q"/>
            </a:pPr>
            <a:endParaRPr lang="en-US" dirty="0"/>
          </a:p>
        </p:txBody>
      </p:sp>
      <p:sp>
        <p:nvSpPr>
          <p:cNvPr id="11" name="Strzałka w dół 10"/>
          <p:cNvSpPr/>
          <p:nvPr/>
        </p:nvSpPr>
        <p:spPr>
          <a:xfrm>
            <a:off x="4643438" y="2285992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err="1" smtClean="0"/>
              <a:t>Examples</a:t>
            </a:r>
            <a:r>
              <a:rPr lang="pl-PL" dirty="0" smtClean="0"/>
              <a:t> </a:t>
            </a:r>
            <a:r>
              <a:rPr lang="pl-PL" dirty="0" err="1" smtClean="0"/>
              <a:t>in</a:t>
            </a:r>
            <a:r>
              <a:rPr lang="pl-PL" dirty="0" smtClean="0"/>
              <a:t> </a:t>
            </a:r>
            <a:r>
              <a:rPr lang="pl-PL" dirty="0" err="1" smtClean="0"/>
              <a:t>dialogues</a:t>
            </a:r>
            <a:endParaRPr lang="pl-PL" dirty="0"/>
          </a:p>
        </p:txBody>
      </p:sp>
      <p:sp>
        <p:nvSpPr>
          <p:cNvPr id="5" name="Symbol zastępczy zawartości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Char char="-"/>
            </a:pPr>
            <a:r>
              <a:rPr lang="pl-PL" dirty="0" err="1" smtClean="0"/>
              <a:t>You</a:t>
            </a:r>
            <a:r>
              <a:rPr lang="pl-PL" dirty="0" smtClean="0"/>
              <a:t> </a:t>
            </a:r>
            <a:r>
              <a:rPr lang="pl-PL" dirty="0" err="1" smtClean="0"/>
              <a:t>haven’t</a:t>
            </a:r>
            <a:r>
              <a:rPr lang="pl-PL" dirty="0" smtClean="0"/>
              <a:t> </a:t>
            </a:r>
            <a:r>
              <a:rPr lang="pl-PL" dirty="0" err="1" smtClean="0"/>
              <a:t>seen</a:t>
            </a:r>
            <a:r>
              <a:rPr lang="pl-PL" dirty="0" smtClean="0"/>
              <a:t> Mary </a:t>
            </a:r>
            <a:r>
              <a:rPr lang="pl-PL" dirty="0" err="1" smtClean="0"/>
              <a:t>today</a:t>
            </a:r>
            <a:r>
              <a:rPr lang="pl-PL" dirty="0" smtClean="0"/>
              <a:t>, </a:t>
            </a:r>
            <a:r>
              <a:rPr lang="pl-PL" dirty="0" err="1" smtClean="0">
                <a:solidFill>
                  <a:srgbClr val="92D050"/>
                </a:solidFill>
              </a:rPr>
              <a:t>have</a:t>
            </a:r>
            <a:r>
              <a:rPr lang="pl-PL" dirty="0" smtClean="0">
                <a:solidFill>
                  <a:srgbClr val="92D050"/>
                </a:solidFill>
              </a:rPr>
              <a:t> </a:t>
            </a:r>
            <a:r>
              <a:rPr lang="pl-PL" dirty="0" err="1" smtClean="0">
                <a:solidFill>
                  <a:srgbClr val="92D050"/>
                </a:solidFill>
              </a:rPr>
              <a:t>you</a:t>
            </a:r>
            <a:r>
              <a:rPr lang="pl-PL" dirty="0" smtClean="0"/>
              <a:t>?</a:t>
            </a:r>
          </a:p>
          <a:p>
            <a:pPr>
              <a:buFontTx/>
              <a:buChar char="-"/>
            </a:pPr>
            <a:r>
              <a:rPr lang="pl-PL" dirty="0" smtClean="0"/>
              <a:t>No, </a:t>
            </a:r>
            <a:r>
              <a:rPr lang="pl-PL" dirty="0" err="1" smtClean="0"/>
              <a:t>I’m</a:t>
            </a:r>
            <a:r>
              <a:rPr lang="pl-PL" dirty="0" smtClean="0"/>
              <a:t> </a:t>
            </a:r>
            <a:r>
              <a:rPr lang="pl-PL" dirty="0" err="1" smtClean="0"/>
              <a:t>afraid</a:t>
            </a:r>
            <a:r>
              <a:rPr lang="pl-PL" dirty="0" smtClean="0"/>
              <a:t> not.</a:t>
            </a:r>
          </a:p>
          <a:p>
            <a:pPr>
              <a:buNone/>
            </a:pPr>
            <a:r>
              <a:rPr lang="pl-PL" dirty="0" smtClean="0"/>
              <a:t>--------------------------------------------------------------</a:t>
            </a:r>
          </a:p>
          <a:p>
            <a:pPr>
              <a:buNone/>
            </a:pPr>
            <a:endParaRPr lang="pl-PL" dirty="0" smtClean="0"/>
          </a:p>
          <a:p>
            <a:pPr>
              <a:buFontTx/>
              <a:buChar char="-"/>
            </a:pPr>
            <a:r>
              <a:rPr lang="pl-PL" dirty="0" err="1" smtClean="0"/>
              <a:t>It</a:t>
            </a:r>
            <a:r>
              <a:rPr lang="pl-PL" dirty="0" smtClean="0"/>
              <a:t> was a </a:t>
            </a:r>
            <a:r>
              <a:rPr lang="pl-PL" dirty="0" err="1" smtClean="0"/>
              <a:t>good</a:t>
            </a:r>
            <a:r>
              <a:rPr lang="pl-PL" dirty="0" smtClean="0"/>
              <a:t> film, </a:t>
            </a:r>
            <a:r>
              <a:rPr lang="pl-PL" dirty="0" err="1" smtClean="0">
                <a:solidFill>
                  <a:srgbClr val="92D050"/>
                </a:solidFill>
              </a:rPr>
              <a:t>wasn’t</a:t>
            </a:r>
            <a:r>
              <a:rPr lang="pl-PL" dirty="0" smtClean="0">
                <a:solidFill>
                  <a:srgbClr val="92D050"/>
                </a:solidFill>
              </a:rPr>
              <a:t> </a:t>
            </a:r>
            <a:r>
              <a:rPr lang="pl-PL" dirty="0" err="1" smtClean="0">
                <a:solidFill>
                  <a:srgbClr val="92D050"/>
                </a:solidFill>
              </a:rPr>
              <a:t>it</a:t>
            </a:r>
            <a:r>
              <a:rPr lang="pl-PL" dirty="0" smtClean="0"/>
              <a:t>?</a:t>
            </a:r>
          </a:p>
          <a:p>
            <a:pPr>
              <a:buFontTx/>
              <a:buChar char="-"/>
            </a:pPr>
            <a:r>
              <a:rPr lang="pl-PL" dirty="0" err="1" smtClean="0"/>
              <a:t>Yes</a:t>
            </a:r>
            <a:r>
              <a:rPr lang="pl-PL" dirty="0" smtClean="0"/>
              <a:t>, I </a:t>
            </a:r>
            <a:r>
              <a:rPr lang="pl-PL" dirty="0" err="1" smtClean="0"/>
              <a:t>really</a:t>
            </a:r>
            <a:r>
              <a:rPr lang="pl-PL" dirty="0" smtClean="0"/>
              <a:t> </a:t>
            </a:r>
            <a:r>
              <a:rPr lang="pl-PL" dirty="0" err="1" smtClean="0"/>
              <a:t>enjoyed</a:t>
            </a:r>
            <a:r>
              <a:rPr lang="pl-PL" dirty="0" smtClean="0"/>
              <a:t> </a:t>
            </a:r>
            <a:r>
              <a:rPr lang="pl-PL" dirty="0" err="1" smtClean="0"/>
              <a:t>it</a:t>
            </a:r>
            <a:r>
              <a:rPr lang="pl-PL" dirty="0" smtClean="0"/>
              <a:t>.</a:t>
            </a:r>
            <a:endParaRPr lang="pl-PL" dirty="0"/>
          </a:p>
        </p:txBody>
      </p:sp>
    </p:spTree>
  </p:cSld>
  <p:clrMapOvr>
    <a:masterClrMapping/>
  </p:clrMapOvr>
  <p:transition spd="slow">
    <p:strips dir="ld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A tag question is formed by:</a:t>
            </a:r>
            <a:br>
              <a:rPr lang="en-US" dirty="0" smtClean="0"/>
            </a:br>
            <a:r>
              <a:rPr lang="en-US" dirty="0" smtClean="0"/>
              <a:t>auxiliary + subject</a:t>
            </a:r>
            <a:endParaRPr lang="en-US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sz="2400" u="sng" dirty="0" smtClean="0"/>
              <a:t>Positive sentences </a:t>
            </a:r>
            <a:r>
              <a:rPr lang="en-US" sz="2400" dirty="0" smtClean="0"/>
              <a:t>are generally followed by </a:t>
            </a:r>
            <a:r>
              <a:rPr lang="en-US" sz="2400" u="sng" dirty="0" smtClean="0"/>
              <a:t>a negative tag </a:t>
            </a:r>
            <a:r>
              <a:rPr lang="en-US" sz="2400" dirty="0" smtClean="0"/>
              <a:t>question:</a:t>
            </a:r>
            <a:endParaRPr lang="pl-PL" sz="2400" dirty="0" smtClean="0"/>
          </a:p>
          <a:p>
            <a:endParaRPr lang="en-US" sz="2400" dirty="0" smtClean="0"/>
          </a:p>
          <a:p>
            <a:pPr>
              <a:buNone/>
            </a:pPr>
            <a:r>
              <a:rPr lang="pl-PL" sz="2400" i="1" dirty="0" smtClean="0"/>
              <a:t>     </a:t>
            </a:r>
            <a:r>
              <a:rPr lang="en-US" sz="2400" i="1" dirty="0" smtClean="0"/>
              <a:t>They went home, </a:t>
            </a:r>
            <a:r>
              <a:rPr lang="en-US" sz="2400" i="1" dirty="0" smtClean="0">
                <a:solidFill>
                  <a:srgbClr val="92D050"/>
                </a:solidFill>
              </a:rPr>
              <a:t>didn’t they</a:t>
            </a:r>
            <a:r>
              <a:rPr lang="en-US" sz="2400" i="1" dirty="0" smtClean="0"/>
              <a:t>?</a:t>
            </a:r>
          </a:p>
          <a:p>
            <a:pPr>
              <a:buNone/>
            </a:pPr>
            <a:r>
              <a:rPr lang="pl-PL" sz="2400" i="1" dirty="0" smtClean="0"/>
              <a:t>     </a:t>
            </a:r>
            <a:r>
              <a:rPr lang="en-US" sz="2400" i="1" dirty="0" smtClean="0"/>
              <a:t>It’s hot, </a:t>
            </a:r>
            <a:r>
              <a:rPr lang="en-US" sz="2400" i="1" dirty="0" smtClean="0">
                <a:solidFill>
                  <a:srgbClr val="92D050"/>
                </a:solidFill>
              </a:rPr>
              <a:t>isn’t it</a:t>
            </a:r>
            <a:r>
              <a:rPr lang="en-US" sz="2400" i="1" dirty="0" smtClean="0"/>
              <a:t>?</a:t>
            </a:r>
            <a:endParaRPr lang="en-US" sz="2400" i="1" dirty="0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US" sz="2400" u="sng" dirty="0" smtClean="0"/>
              <a:t>Negative sentences </a:t>
            </a:r>
            <a:r>
              <a:rPr lang="en-US" sz="2400" dirty="0" smtClean="0"/>
              <a:t>are generally followed by </a:t>
            </a:r>
            <a:r>
              <a:rPr lang="en-US" sz="2400" u="sng" dirty="0" smtClean="0"/>
              <a:t>a positive tag </a:t>
            </a:r>
            <a:r>
              <a:rPr lang="en-US" sz="2400" dirty="0" smtClean="0"/>
              <a:t>question:</a:t>
            </a:r>
          </a:p>
          <a:p>
            <a:endParaRPr lang="en-US" sz="2400" dirty="0" smtClean="0"/>
          </a:p>
          <a:p>
            <a:pPr>
              <a:buNone/>
            </a:pPr>
            <a:r>
              <a:rPr lang="en-US" sz="2400" dirty="0" smtClean="0"/>
              <a:t>    </a:t>
            </a:r>
            <a:r>
              <a:rPr lang="en-US" sz="2400" i="1" dirty="0" smtClean="0"/>
              <a:t>He isn’t waiting for us, </a:t>
            </a:r>
            <a:r>
              <a:rPr lang="en-US" sz="2400" i="1" dirty="0" smtClean="0">
                <a:solidFill>
                  <a:srgbClr val="92D050"/>
                </a:solidFill>
              </a:rPr>
              <a:t>is he</a:t>
            </a:r>
            <a:r>
              <a:rPr lang="en-US" sz="2400" i="1" dirty="0" smtClean="0"/>
              <a:t>?</a:t>
            </a:r>
          </a:p>
          <a:p>
            <a:pPr>
              <a:buNone/>
            </a:pPr>
            <a:r>
              <a:rPr lang="en-US" sz="2400" i="1" dirty="0" smtClean="0"/>
              <a:t>    They didn’t go home, </a:t>
            </a:r>
            <a:r>
              <a:rPr lang="en-US" sz="2400" i="1" dirty="0" smtClean="0">
                <a:solidFill>
                  <a:srgbClr val="92D050"/>
                </a:solidFill>
              </a:rPr>
              <a:t>did they</a:t>
            </a:r>
            <a:r>
              <a:rPr lang="en-US" sz="2400" i="1" dirty="0" smtClean="0"/>
              <a:t>?</a:t>
            </a:r>
            <a:endParaRPr lang="en-US" sz="2400" i="1" dirty="0"/>
          </a:p>
        </p:txBody>
      </p:sp>
    </p:spTree>
  </p:cSld>
  <p:clrMapOvr>
    <a:masterClrMapping/>
  </p:clrMapOvr>
  <p:transition spd="slow">
    <p:strips dir="ld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5304646"/>
          </a:xfrm>
        </p:spPr>
        <p:txBody>
          <a:bodyPr>
            <a:normAutofit/>
          </a:bodyPr>
          <a:lstStyle/>
          <a:p>
            <a:pPr algn="ctr"/>
            <a:r>
              <a:rPr lang="pl-PL" dirty="0" smtClean="0"/>
              <a:t>QUESTION TAGS</a:t>
            </a:r>
            <a:br>
              <a:rPr lang="pl-PL" dirty="0" smtClean="0"/>
            </a:br>
            <a:r>
              <a:rPr lang="pl-PL" dirty="0" smtClean="0"/>
              <a:t/>
            </a:r>
            <a:br>
              <a:rPr lang="pl-PL" dirty="0" smtClean="0"/>
            </a:br>
            <a:r>
              <a:rPr lang="pl-PL" dirty="0" smtClean="0"/>
              <a:t>IN DIFFERENT TENSES STRUCTURES</a:t>
            </a:r>
            <a:endParaRPr lang="pl-PL" dirty="0"/>
          </a:p>
        </p:txBody>
      </p:sp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ytuł 3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QUESTION TAGS</a:t>
            </a:r>
            <a:endParaRPr lang="pl-PL" dirty="0"/>
          </a:p>
        </p:txBody>
      </p:sp>
      <p:sp>
        <p:nvSpPr>
          <p:cNvPr id="35" name="Symbol zastępczy tekstu 3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Present Simple</a:t>
            </a:r>
            <a:endParaRPr lang="en-US" dirty="0"/>
          </a:p>
        </p:txBody>
      </p:sp>
      <p:sp>
        <p:nvSpPr>
          <p:cNvPr id="37" name="Symbol zastępczy tekstu 36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en-US" dirty="0" smtClean="0"/>
              <a:t>Present Continuous</a:t>
            </a:r>
            <a:endParaRPr lang="en-US" dirty="0"/>
          </a:p>
        </p:txBody>
      </p:sp>
      <p:sp>
        <p:nvSpPr>
          <p:cNvPr id="36" name="Symbol zastępczy zawartości 35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pl-PL" dirty="0" smtClean="0"/>
          </a:p>
          <a:p>
            <a:r>
              <a:rPr lang="en-US" dirty="0" smtClean="0"/>
              <a:t>They look fine, </a:t>
            </a:r>
            <a:r>
              <a:rPr lang="en-US" dirty="0" smtClean="0">
                <a:solidFill>
                  <a:srgbClr val="92D050"/>
                </a:solidFill>
              </a:rPr>
              <a:t>don’t they</a:t>
            </a:r>
            <a:r>
              <a:rPr lang="en-US" dirty="0" smtClean="0"/>
              <a:t>?</a:t>
            </a:r>
          </a:p>
          <a:p>
            <a:r>
              <a:rPr lang="en-US" dirty="0" smtClean="0"/>
              <a:t>He plays beautifully, </a:t>
            </a:r>
            <a:r>
              <a:rPr lang="en-US" dirty="0" smtClean="0">
                <a:solidFill>
                  <a:srgbClr val="92D050"/>
                </a:solidFill>
              </a:rPr>
              <a:t>doesn</a:t>
            </a:r>
            <a:r>
              <a:rPr lang="pl-PL" dirty="0" smtClean="0">
                <a:solidFill>
                  <a:srgbClr val="92D050"/>
                </a:solidFill>
              </a:rPr>
              <a:t>’</a:t>
            </a:r>
            <a:r>
              <a:rPr lang="en-US" dirty="0" smtClean="0">
                <a:solidFill>
                  <a:srgbClr val="92D050"/>
                </a:solidFill>
              </a:rPr>
              <a:t>t he</a:t>
            </a:r>
            <a:r>
              <a:rPr lang="en-US" dirty="0" smtClean="0"/>
              <a:t>?</a:t>
            </a:r>
          </a:p>
          <a:p>
            <a:r>
              <a:rPr lang="en-US" dirty="0" smtClean="0"/>
              <a:t>That isn’t Tom, </a:t>
            </a:r>
            <a:r>
              <a:rPr lang="en-US" dirty="0" smtClean="0">
                <a:solidFill>
                  <a:srgbClr val="92D050"/>
                </a:solidFill>
              </a:rPr>
              <a:t>is he</a:t>
            </a:r>
            <a:r>
              <a:rPr lang="en-US" dirty="0" smtClean="0"/>
              <a:t>?</a:t>
            </a:r>
          </a:p>
          <a:p>
            <a:r>
              <a:rPr lang="en-US" dirty="0" smtClean="0"/>
              <a:t>Ann hasn’t got colour </a:t>
            </a:r>
            <a:r>
              <a:rPr lang="pl-PL" dirty="0" smtClean="0"/>
              <a:t>TV</a:t>
            </a:r>
            <a:r>
              <a:rPr lang="en-US" dirty="0" smtClean="0"/>
              <a:t>, </a:t>
            </a:r>
            <a:r>
              <a:rPr lang="en-US" dirty="0" smtClean="0">
                <a:solidFill>
                  <a:srgbClr val="92D050"/>
                </a:solidFill>
              </a:rPr>
              <a:t>has she</a:t>
            </a:r>
            <a:r>
              <a:rPr lang="en-US" dirty="0" smtClean="0"/>
              <a:t>?</a:t>
            </a:r>
          </a:p>
          <a:p>
            <a:r>
              <a:rPr lang="en-US" dirty="0" smtClean="0"/>
              <a:t>No salt is allowed, </a:t>
            </a:r>
            <a:r>
              <a:rPr lang="en-US" dirty="0" smtClean="0">
                <a:solidFill>
                  <a:srgbClr val="92D050"/>
                </a:solidFill>
              </a:rPr>
              <a:t>is it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38" name="Symbol zastępczy zawartości 3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pl-PL" dirty="0" smtClean="0"/>
          </a:p>
          <a:p>
            <a:r>
              <a:rPr lang="en-US" dirty="0" smtClean="0"/>
              <a:t>She is learning French, </a:t>
            </a:r>
            <a:r>
              <a:rPr lang="en-US" dirty="0" smtClean="0">
                <a:solidFill>
                  <a:srgbClr val="92D050"/>
                </a:solidFill>
              </a:rPr>
              <a:t>isn’t she</a:t>
            </a:r>
            <a:r>
              <a:rPr lang="en-US" dirty="0" smtClean="0"/>
              <a:t>?</a:t>
            </a:r>
          </a:p>
          <a:p>
            <a:r>
              <a:rPr lang="en-US" dirty="0" smtClean="0"/>
              <a:t>He isn’t coming along, </a:t>
            </a:r>
            <a:r>
              <a:rPr lang="en-US" dirty="0" smtClean="0">
                <a:solidFill>
                  <a:srgbClr val="92D050"/>
                </a:solidFill>
              </a:rPr>
              <a:t>is he</a:t>
            </a:r>
            <a:r>
              <a:rPr lang="en-US" dirty="0" smtClean="0"/>
              <a:t>?</a:t>
            </a:r>
          </a:p>
          <a:p>
            <a:r>
              <a:rPr lang="en-US" dirty="0" smtClean="0"/>
              <a:t>They aren’t crying, </a:t>
            </a:r>
            <a:r>
              <a:rPr lang="en-US" dirty="0" smtClean="0">
                <a:solidFill>
                  <a:srgbClr val="92D050"/>
                </a:solidFill>
              </a:rPr>
              <a:t>are they</a:t>
            </a:r>
            <a:r>
              <a:rPr lang="en-US" dirty="0" smtClean="0"/>
              <a:t>?</a:t>
            </a:r>
          </a:p>
          <a:p>
            <a:r>
              <a:rPr lang="en-US" dirty="0" smtClean="0"/>
              <a:t>I’m not leaving, </a:t>
            </a:r>
            <a:r>
              <a:rPr lang="en-US" dirty="0" smtClean="0">
                <a:solidFill>
                  <a:srgbClr val="92D050"/>
                </a:solidFill>
              </a:rPr>
              <a:t>am I</a:t>
            </a:r>
            <a:r>
              <a:rPr lang="en-US" dirty="0" smtClean="0"/>
              <a:t>?</a:t>
            </a:r>
          </a:p>
          <a:p>
            <a:r>
              <a:rPr lang="en-US" dirty="0" smtClean="0"/>
              <a:t>You are cleaning your flat, </a:t>
            </a:r>
            <a:r>
              <a:rPr lang="en-US" dirty="0" smtClean="0">
                <a:solidFill>
                  <a:srgbClr val="92D050"/>
                </a:solidFill>
              </a:rPr>
              <a:t>aren’t you</a:t>
            </a:r>
            <a:r>
              <a:rPr lang="en-US" dirty="0" smtClean="0"/>
              <a:t>?</a:t>
            </a:r>
            <a:endParaRPr lang="en-US" dirty="0"/>
          </a:p>
        </p:txBody>
      </p:sp>
    </p:spTree>
  </p:cSld>
  <p:clrMapOvr>
    <a:masterClrMapping/>
  </p:clrMapOvr>
  <p:transition spd="slow">
    <p:strips dir="ld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	QUESTION TAGS</a:t>
            </a:r>
            <a:endParaRPr lang="pl-PL" dirty="0"/>
          </a:p>
        </p:txBody>
      </p:sp>
      <p:sp>
        <p:nvSpPr>
          <p:cNvPr id="6" name="Symbol zastępczy tekstu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 smtClean="0"/>
              <a:t>Past Simple</a:t>
            </a:r>
            <a:endParaRPr lang="pl-PL" dirty="0"/>
          </a:p>
        </p:txBody>
      </p:sp>
      <p:sp>
        <p:nvSpPr>
          <p:cNvPr id="8" name="Symbol zastępczy tekstu 7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en-US" dirty="0" smtClean="0"/>
              <a:t>Past Continuous</a:t>
            </a:r>
            <a:endParaRPr lang="en-US" dirty="0"/>
          </a:p>
        </p:txBody>
      </p:sp>
      <p:sp>
        <p:nvSpPr>
          <p:cNvPr id="7" name="Symbol zastępczy zawartości 6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pl-PL" dirty="0" smtClean="0"/>
          </a:p>
          <a:p>
            <a:r>
              <a:rPr lang="en-US" dirty="0" smtClean="0"/>
              <a:t>It snowed a lot, </a:t>
            </a:r>
            <a:r>
              <a:rPr lang="en-US" dirty="0" smtClean="0">
                <a:solidFill>
                  <a:srgbClr val="92D050"/>
                </a:solidFill>
              </a:rPr>
              <a:t>didn’t it</a:t>
            </a:r>
            <a:r>
              <a:rPr lang="en-US" dirty="0" smtClean="0"/>
              <a:t>?</a:t>
            </a:r>
          </a:p>
          <a:p>
            <a:r>
              <a:rPr lang="en-US" dirty="0" smtClean="0"/>
              <a:t>We didn’t see a thing, </a:t>
            </a:r>
            <a:r>
              <a:rPr lang="en-US" dirty="0" smtClean="0">
                <a:solidFill>
                  <a:srgbClr val="92D050"/>
                </a:solidFill>
              </a:rPr>
              <a:t>did we</a:t>
            </a:r>
            <a:r>
              <a:rPr lang="en-US" dirty="0" smtClean="0"/>
              <a:t>?</a:t>
            </a:r>
          </a:p>
          <a:p>
            <a:r>
              <a:rPr lang="en-US" dirty="0" smtClean="0"/>
              <a:t>Mary was there, </a:t>
            </a:r>
            <a:r>
              <a:rPr lang="en-US" dirty="0" smtClean="0">
                <a:solidFill>
                  <a:srgbClr val="92D050"/>
                </a:solidFill>
              </a:rPr>
              <a:t>wasn’t she</a:t>
            </a:r>
            <a:r>
              <a:rPr lang="en-US" dirty="0" smtClean="0"/>
              <a:t>?</a:t>
            </a:r>
          </a:p>
          <a:p>
            <a:r>
              <a:rPr lang="en-US" dirty="0" smtClean="0"/>
              <a:t>Nothing was said, </a:t>
            </a:r>
            <a:r>
              <a:rPr lang="en-US" dirty="0" smtClean="0">
                <a:solidFill>
                  <a:srgbClr val="92D050"/>
                </a:solidFill>
              </a:rPr>
              <a:t>was it</a:t>
            </a:r>
            <a:r>
              <a:rPr lang="en-US" dirty="0" smtClean="0"/>
              <a:t>?</a:t>
            </a:r>
          </a:p>
          <a:p>
            <a:endParaRPr lang="pl-PL" dirty="0"/>
          </a:p>
        </p:txBody>
      </p:sp>
      <p:sp>
        <p:nvSpPr>
          <p:cNvPr id="9" name="Symbol zastępczy zawartości 8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pl-PL" dirty="0" smtClean="0"/>
          </a:p>
          <a:p>
            <a:r>
              <a:rPr lang="en-US" dirty="0" smtClean="0"/>
              <a:t>James wasn’t driving the car, </a:t>
            </a:r>
            <a:r>
              <a:rPr lang="en-US" dirty="0" smtClean="0">
                <a:solidFill>
                  <a:srgbClr val="92D050"/>
                </a:solidFill>
              </a:rPr>
              <a:t>was he</a:t>
            </a:r>
            <a:r>
              <a:rPr lang="en-US" dirty="0" smtClean="0"/>
              <a:t>?</a:t>
            </a:r>
          </a:p>
          <a:p>
            <a:r>
              <a:rPr lang="en-US" dirty="0" smtClean="0"/>
              <a:t>You were hitting it hard, </a:t>
            </a:r>
            <a:r>
              <a:rPr lang="en-US" dirty="0" smtClean="0">
                <a:solidFill>
                  <a:srgbClr val="92D050"/>
                </a:solidFill>
              </a:rPr>
              <a:t>weren’t you</a:t>
            </a:r>
            <a:r>
              <a:rPr lang="en-US" dirty="0" smtClean="0"/>
              <a:t>?</a:t>
            </a:r>
          </a:p>
          <a:p>
            <a:r>
              <a:rPr lang="en-US" dirty="0" smtClean="0"/>
              <a:t>I was shouting really loud, </a:t>
            </a:r>
            <a:r>
              <a:rPr lang="en-US" dirty="0" smtClean="0">
                <a:solidFill>
                  <a:srgbClr val="92D050"/>
                </a:solidFill>
              </a:rPr>
              <a:t>wasn’t I</a:t>
            </a:r>
            <a:r>
              <a:rPr lang="en-US" dirty="0" smtClean="0"/>
              <a:t>?</a:t>
            </a:r>
          </a:p>
          <a:p>
            <a:r>
              <a:rPr lang="en-US" dirty="0" smtClean="0"/>
              <a:t>They weren’t cleaning, </a:t>
            </a:r>
            <a:r>
              <a:rPr lang="en-US" dirty="0" smtClean="0">
                <a:solidFill>
                  <a:srgbClr val="92D050"/>
                </a:solidFill>
              </a:rPr>
              <a:t>were they</a:t>
            </a:r>
            <a:r>
              <a:rPr lang="en-US" dirty="0" smtClean="0"/>
              <a:t>?</a:t>
            </a:r>
          </a:p>
          <a:p>
            <a:endParaRPr lang="en-US" dirty="0"/>
          </a:p>
        </p:txBody>
      </p:sp>
    </p:spTree>
  </p:cSld>
  <p:clrMapOvr>
    <a:masterClrMapping/>
  </p:clrMapOvr>
  <p:transition spd="slow">
    <p:strips dir="ld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QUESTION TAGS</a:t>
            </a:r>
            <a:endParaRPr lang="pl-PL" dirty="0"/>
          </a:p>
        </p:txBody>
      </p:sp>
      <p:sp>
        <p:nvSpPr>
          <p:cNvPr id="6" name="Symbol zastępczy tekstu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Present Perfect</a:t>
            </a:r>
            <a:endParaRPr lang="en-US" dirty="0"/>
          </a:p>
        </p:txBody>
      </p:sp>
      <p:sp>
        <p:nvSpPr>
          <p:cNvPr id="8" name="Symbol zastępczy tekstu 7"/>
          <p:cNvSpPr>
            <a:spLocks noGrp="1"/>
          </p:cNvSpPr>
          <p:nvPr>
            <p:ph type="body" sz="half" idx="3"/>
          </p:nvPr>
        </p:nvSpPr>
        <p:spPr>
          <a:xfrm>
            <a:off x="1357290" y="3357562"/>
            <a:ext cx="581024" cy="3017520"/>
          </a:xfrm>
        </p:spPr>
        <p:txBody>
          <a:bodyPr/>
          <a:lstStyle/>
          <a:p>
            <a:r>
              <a:rPr lang="en-US" dirty="0" err="1" smtClean="0"/>
              <a:t>Fufure</a:t>
            </a:r>
            <a:r>
              <a:rPr lang="en-US" dirty="0" smtClean="0"/>
              <a:t> Simple</a:t>
            </a:r>
            <a:endParaRPr lang="en-US" dirty="0"/>
          </a:p>
        </p:txBody>
      </p:sp>
      <p:sp>
        <p:nvSpPr>
          <p:cNvPr id="7" name="Symbol zastępczy zawartości 6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pl-PL" dirty="0" smtClean="0"/>
          </a:p>
          <a:p>
            <a:endParaRPr lang="pl-PL" dirty="0" smtClean="0"/>
          </a:p>
          <a:p>
            <a:r>
              <a:rPr lang="en-US" dirty="0" smtClean="0"/>
              <a:t>He’s already found it, </a:t>
            </a:r>
            <a:r>
              <a:rPr lang="en-US" dirty="0" smtClean="0">
                <a:solidFill>
                  <a:srgbClr val="92D050"/>
                </a:solidFill>
              </a:rPr>
              <a:t>hasn’t he</a:t>
            </a:r>
            <a:r>
              <a:rPr lang="en-US" dirty="0" smtClean="0"/>
              <a:t>?</a:t>
            </a:r>
          </a:p>
          <a:p>
            <a:r>
              <a:rPr lang="en-US" dirty="0" smtClean="0"/>
              <a:t>They haven’t understood, </a:t>
            </a:r>
            <a:r>
              <a:rPr lang="en-US" dirty="0" smtClean="0">
                <a:solidFill>
                  <a:srgbClr val="92D050"/>
                </a:solidFill>
              </a:rPr>
              <a:t>have they</a:t>
            </a:r>
            <a:r>
              <a:rPr lang="en-US" dirty="0" smtClean="0"/>
              <a:t>?</a:t>
            </a:r>
          </a:p>
          <a:p>
            <a:r>
              <a:rPr lang="en-US" dirty="0" smtClean="0"/>
              <a:t>She hasn’t replied yet, </a:t>
            </a:r>
            <a:r>
              <a:rPr lang="en-US" dirty="0" smtClean="0">
                <a:solidFill>
                  <a:srgbClr val="92D050"/>
                </a:solidFill>
              </a:rPr>
              <a:t>has she</a:t>
            </a:r>
            <a:r>
              <a:rPr lang="en-US" dirty="0" smtClean="0"/>
              <a:t>?</a:t>
            </a:r>
          </a:p>
          <a:p>
            <a:endParaRPr lang="en-US" dirty="0"/>
          </a:p>
        </p:txBody>
      </p:sp>
      <p:sp>
        <p:nvSpPr>
          <p:cNvPr id="9" name="Symbol zastępczy zawartości 8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pl-PL" dirty="0" smtClean="0"/>
          </a:p>
          <a:p>
            <a:endParaRPr lang="pl-PL" dirty="0" smtClean="0"/>
          </a:p>
          <a:p>
            <a:r>
              <a:rPr lang="en-US" dirty="0" smtClean="0"/>
              <a:t>We‘ll be back next week, </a:t>
            </a:r>
            <a:r>
              <a:rPr lang="en-US" dirty="0" smtClean="0">
                <a:solidFill>
                  <a:srgbClr val="92D050"/>
                </a:solidFill>
              </a:rPr>
              <a:t>won’t we</a:t>
            </a:r>
            <a:r>
              <a:rPr lang="en-US" dirty="0" smtClean="0"/>
              <a:t>?</a:t>
            </a:r>
          </a:p>
          <a:p>
            <a:r>
              <a:rPr lang="en-US" dirty="0" smtClean="0"/>
              <a:t>You won’t go there again, </a:t>
            </a:r>
            <a:r>
              <a:rPr lang="en-US" dirty="0" smtClean="0">
                <a:solidFill>
                  <a:srgbClr val="92D050"/>
                </a:solidFill>
              </a:rPr>
              <a:t>will you</a:t>
            </a:r>
            <a:r>
              <a:rPr lang="en-US" dirty="0" smtClean="0"/>
              <a:t>?</a:t>
            </a:r>
            <a:endParaRPr lang="en-US" dirty="0"/>
          </a:p>
        </p:txBody>
      </p:sp>
    </p:spTree>
  </p:cSld>
  <p:clrMapOvr>
    <a:masterClrMapping/>
  </p:clrMapOvr>
  <p:transition spd="slow">
    <p:strips dir="ld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QUESTION TAGS</a:t>
            </a:r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1357290" y="285728"/>
            <a:ext cx="581024" cy="3017520"/>
          </a:xfrm>
        </p:spPr>
        <p:txBody>
          <a:bodyPr/>
          <a:lstStyle/>
          <a:p>
            <a:r>
              <a:rPr lang="en-US" dirty="0" smtClean="0"/>
              <a:t>Modal verbs</a:t>
            </a:r>
            <a:endParaRPr lang="en-US" dirty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en-US" dirty="0" smtClean="0"/>
              <a:t>Irregular exceptions</a:t>
            </a:r>
            <a:endParaRPr lang="en-US" dirty="0"/>
          </a:p>
        </p:txBody>
      </p:sp>
      <p:sp>
        <p:nvSpPr>
          <p:cNvPr id="5" name="Symbol zastępczy zawartości 4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pl-PL" dirty="0" smtClean="0"/>
          </a:p>
          <a:p>
            <a:endParaRPr lang="pl-PL" dirty="0" smtClean="0"/>
          </a:p>
          <a:p>
            <a:r>
              <a:rPr lang="en-US" dirty="0" smtClean="0"/>
              <a:t>Bears can be dangerous, </a:t>
            </a:r>
            <a:r>
              <a:rPr lang="en-US" dirty="0" smtClean="0">
                <a:solidFill>
                  <a:srgbClr val="92D050"/>
                </a:solidFill>
              </a:rPr>
              <a:t>can’t they</a:t>
            </a:r>
            <a:r>
              <a:rPr lang="en-US" dirty="0" smtClean="0"/>
              <a:t>?</a:t>
            </a:r>
          </a:p>
          <a:p>
            <a:r>
              <a:rPr lang="en-US" dirty="0" smtClean="0"/>
              <a:t>He really should go, </a:t>
            </a:r>
            <a:r>
              <a:rPr lang="en-US" dirty="0" smtClean="0">
                <a:solidFill>
                  <a:srgbClr val="92D050"/>
                </a:solidFill>
              </a:rPr>
              <a:t>shouldn’t he</a:t>
            </a:r>
            <a:r>
              <a:rPr lang="en-US" dirty="0" smtClean="0"/>
              <a:t>?</a:t>
            </a:r>
          </a:p>
          <a:p>
            <a:r>
              <a:rPr lang="en-US" dirty="0" smtClean="0"/>
              <a:t>I could still win, </a:t>
            </a:r>
            <a:r>
              <a:rPr lang="en-US" dirty="0" smtClean="0">
                <a:solidFill>
                  <a:srgbClr val="92D050"/>
                </a:solidFill>
              </a:rPr>
              <a:t>couldn’t I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pl-PL" dirty="0" smtClean="0"/>
          </a:p>
          <a:p>
            <a:endParaRPr lang="pl-PL" dirty="0" smtClean="0"/>
          </a:p>
          <a:p>
            <a:r>
              <a:rPr lang="en-US" dirty="0" smtClean="0"/>
              <a:t>I’m late, </a:t>
            </a:r>
            <a:r>
              <a:rPr lang="en-US" dirty="0" smtClean="0">
                <a:solidFill>
                  <a:srgbClr val="92D050"/>
                </a:solidFill>
              </a:rPr>
              <a:t>aren’t I</a:t>
            </a:r>
            <a:r>
              <a:rPr lang="en-US" dirty="0" smtClean="0"/>
              <a:t>?</a:t>
            </a:r>
          </a:p>
          <a:p>
            <a:r>
              <a:rPr lang="en-US" dirty="0" smtClean="0"/>
              <a:t>Let’s go, </a:t>
            </a:r>
            <a:r>
              <a:rPr lang="en-US" dirty="0" smtClean="0">
                <a:solidFill>
                  <a:srgbClr val="92D050"/>
                </a:solidFill>
              </a:rPr>
              <a:t>shall we</a:t>
            </a:r>
            <a:r>
              <a:rPr lang="en-US" dirty="0" smtClean="0"/>
              <a:t>?</a:t>
            </a:r>
            <a:endParaRPr lang="pl-PL" dirty="0" smtClean="0"/>
          </a:p>
          <a:p>
            <a:r>
              <a:rPr lang="en-US" dirty="0" smtClean="0"/>
              <a:t>Open the window, </a:t>
            </a:r>
            <a:r>
              <a:rPr lang="en-US" dirty="0" smtClean="0">
                <a:solidFill>
                  <a:srgbClr val="92D050"/>
                </a:solidFill>
              </a:rPr>
              <a:t>will you</a:t>
            </a:r>
            <a:r>
              <a:rPr lang="en-US" dirty="0" smtClean="0"/>
              <a:t>?</a:t>
            </a:r>
          </a:p>
          <a:p>
            <a:r>
              <a:rPr lang="en-US" dirty="0" smtClean="0"/>
              <a:t>Don’t go there, </a:t>
            </a:r>
            <a:r>
              <a:rPr lang="en-US" dirty="0" smtClean="0">
                <a:solidFill>
                  <a:srgbClr val="92D050"/>
                </a:solidFill>
              </a:rPr>
              <a:t>will you</a:t>
            </a:r>
            <a:r>
              <a:rPr lang="en-US" dirty="0" smtClean="0"/>
              <a:t>?</a:t>
            </a:r>
            <a:endParaRPr lang="en-US" dirty="0"/>
          </a:p>
        </p:txBody>
      </p:sp>
    </p:spTree>
  </p:cSld>
  <p:clrMapOvr>
    <a:masterClrMapping/>
  </p:clrMapOvr>
  <p:transition spd="slow">
    <p:strips dir="ld"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nergetyczny">
  <a:themeElements>
    <a:clrScheme name="Energetyczny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Energetyczny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Energetyczny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422</TotalTime>
  <Words>522</Words>
  <Application>Microsoft PowerPoint</Application>
  <PresentationFormat>Pokaz na ekranie (4:3)</PresentationFormat>
  <Paragraphs>120</Paragraphs>
  <Slides>12</Slides>
  <Notes>1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12</vt:i4>
      </vt:variant>
    </vt:vector>
  </HeadingPairs>
  <TitlesOfParts>
    <vt:vector size="13" baseType="lpstr">
      <vt:lpstr>Energetyczny</vt:lpstr>
      <vt:lpstr>QUESTION  TAGS</vt:lpstr>
      <vt:lpstr>Question tags</vt:lpstr>
      <vt:lpstr>Examples in dialogues</vt:lpstr>
      <vt:lpstr>A tag question is formed by: auxiliary + subject</vt:lpstr>
      <vt:lpstr>QUESTION TAGS  IN DIFFERENT TENSES STRUCTURES</vt:lpstr>
      <vt:lpstr>QUESTION TAGS</vt:lpstr>
      <vt:lpstr> QUESTION TAGS</vt:lpstr>
      <vt:lpstr>QUESTION TAGS</vt:lpstr>
      <vt:lpstr>QUESTION TAGS</vt:lpstr>
      <vt:lpstr>PRACTICE</vt:lpstr>
      <vt:lpstr> PRACTICE </vt:lpstr>
      <vt:lpstr>Bibliography</vt:lpstr>
    </vt:vector>
  </TitlesOfParts>
  <Company>b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Slajd 1</dc:title>
  <dc:creator>a</dc:creator>
  <cp:lastModifiedBy>Iwona Erwin</cp:lastModifiedBy>
  <cp:revision>41</cp:revision>
  <dcterms:created xsi:type="dcterms:W3CDTF">2010-02-22T21:03:44Z</dcterms:created>
  <dcterms:modified xsi:type="dcterms:W3CDTF">2012-01-23T18:57:06Z</dcterms:modified>
</cp:coreProperties>
</file>